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C5EC-3E9D-4535-9DD7-96A78C6538C7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F45E5-B23B-48E2-B504-4DCE2BA08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54A6F-BB10-48DF-9038-F5B3AC0FB72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A0F52-84D0-44EF-A41A-479C77B1328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B1BA1-29BB-44D2-BF08-8FBA8CE3A9D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12F87-7A80-42F9-BF36-5BE3134BDCC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BBBB1-7B1F-4A6A-9FBF-8702B9874EC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DD72C-A0A8-4D62-AF56-D487E50E6C3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20B43-B0FC-43BC-8311-F492C538F16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CC98E-78F1-4AFE-909A-399631B10A3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97D82-C411-4778-AB6A-B29DC83D36A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2606-0DC8-4970-B0CC-353127BE5AA4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3DC6-29AF-4F66-B659-719D42A90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gent_Oran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Escalation of the Vietnam </a:t>
            </a: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War</a:t>
            </a:r>
            <a:br>
              <a:rPr lang="en-US" sz="2800" dirty="0" smtClean="0">
                <a:solidFill>
                  <a:srgbClr val="000000"/>
                </a:solidFill>
                <a:latin typeface="Verdana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22-2</a:t>
            </a:r>
            <a:endParaRPr lang="en-US" sz="2800" dirty="0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4098" name="Picture 1031" descr="3070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8735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685800" y="1524000"/>
            <a:ext cx="7772400" cy="4191000"/>
          </a:xfrm>
          <a:prstGeom prst="rect">
            <a:avLst/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3320" name="Group 8"/>
          <p:cNvGraphicFramePr>
            <a:graphicFrameLocks noGrp="1"/>
          </p:cNvGraphicFramePr>
          <p:nvPr/>
        </p:nvGraphicFramePr>
        <p:xfrm>
          <a:off x="900113" y="1524000"/>
          <a:ext cx="7315200" cy="3641725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The war grew increasingly </a:t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</a:b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difficult and frustrating.</a:t>
                      </a:r>
                    </a:p>
                  </a:txBody>
                  <a:tcPr marL="137160" marR="137160" marT="1371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3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Many American soldiers had been drafted and did not see how the war helped U.S. interests.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The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lack of progress toward victory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in Vietnam increased doubt about the war.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The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war strained America</a:t>
                      </a:r>
                      <a:r>
                        <a:rPr kumimoji="0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 economy.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137160" marR="137160" marT="1371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9"/>
          <p:cNvSpPr>
            <a:spLocks noChangeArrowheads="1"/>
          </p:cNvSpPr>
          <p:nvPr/>
        </p:nvSpPr>
        <p:spPr bwMode="auto">
          <a:xfrm>
            <a:off x="990600" y="1371600"/>
            <a:ext cx="701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By 1968, there were more than half a million American troops in Vietnam, and over 30,000 had died.</a:t>
            </a:r>
            <a:endParaRPr lang="en-US" b="1">
              <a:latin typeface="Arial" pitchFamily="34" charset="0"/>
            </a:endParaRPr>
          </a:p>
        </p:txBody>
      </p:sp>
      <p:pic>
        <p:nvPicPr>
          <p:cNvPr id="24578" name="Picture 6" descr="HSUS_ch29_s2_USForcesVietnam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308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513357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4267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 rot="16200000" flipH="1">
            <a:off x="4838700" y="1943100"/>
            <a:ext cx="3352800" cy="4038600"/>
          </a:xfrm>
          <a:prstGeom prst="upArrowCallout">
            <a:avLst>
              <a:gd name="adj1" fmla="val 25000"/>
              <a:gd name="adj2" fmla="val 25000"/>
              <a:gd name="adj3" fmla="val 20076"/>
              <a:gd name="adj4" fmla="val 74407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5400000" flipH="1">
            <a:off x="876300" y="2019300"/>
            <a:ext cx="3352800" cy="3886200"/>
          </a:xfrm>
          <a:prstGeom prst="upArrowCallout">
            <a:avLst>
              <a:gd name="adj1" fmla="val 25000"/>
              <a:gd name="adj2" fmla="val 25000"/>
              <a:gd name="adj3" fmla="val 19318"/>
              <a:gd name="adj4" fmla="val 7593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762000" y="2362200"/>
            <a:ext cx="2667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Doves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33CC"/>
                </a:solidFill>
              </a:rPr>
              <a:t>questioned </a:t>
            </a:r>
            <a:br>
              <a:rPr lang="en-US">
                <a:solidFill>
                  <a:srgbClr val="0033CC"/>
                </a:solidFill>
              </a:rPr>
            </a:br>
            <a:r>
              <a:rPr lang="en-US">
                <a:solidFill>
                  <a:srgbClr val="0033CC"/>
                </a:solidFill>
              </a:rPr>
              <a:t>the war.</a:t>
            </a:r>
            <a:r>
              <a:rPr lang="en-US">
                <a:solidFill>
                  <a:schemeClr val="tx2"/>
                </a:solidFill>
              </a:rPr>
              <a:t> They included liberal politicians and students who saw the conflict as a localized civil war.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715000" y="23622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Hawks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33CC"/>
                </a:solidFill>
              </a:rPr>
              <a:t>supported Johnson</a:t>
            </a:r>
            <a:r>
              <a:rPr lang="ja-JP" altLang="en-US">
                <a:solidFill>
                  <a:srgbClr val="0033CC"/>
                </a:solidFill>
              </a:rPr>
              <a:t>’</a:t>
            </a:r>
            <a:r>
              <a:rPr lang="en-US" altLang="ja-JP">
                <a:solidFill>
                  <a:srgbClr val="0033CC"/>
                </a:solidFill>
              </a:rPr>
              <a:t>s war policies.</a:t>
            </a:r>
            <a:r>
              <a:rPr lang="en-US" altLang="ja-JP">
                <a:solidFill>
                  <a:schemeClr val="tx2"/>
                </a:solidFill>
              </a:rPr>
              <a:t> They were mostly conservatives who believed the war was crucial to an American Cold War victory.</a:t>
            </a:r>
            <a:r>
              <a:rPr lang="en-US" altLang="ja-JP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06774"/>
            <a:ext cx="3276600" cy="22956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Terms and People</a:t>
            </a:r>
          </a:p>
        </p:txBody>
      </p:sp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912813" y="2014538"/>
            <a:ext cx="7620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William Westmoreland</a:t>
            </a:r>
            <a:r>
              <a:rPr lang="en-US" b="1"/>
              <a:t> </a:t>
            </a:r>
            <a:r>
              <a:rPr lang="en-US"/>
              <a:t>−</a:t>
            </a:r>
            <a:r>
              <a:rPr lang="en-US" b="1"/>
              <a:t> </a:t>
            </a:r>
            <a:r>
              <a:rPr lang="en-US"/>
              <a:t>the American military commander in South Vietnam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napalm</a:t>
            </a:r>
            <a:r>
              <a:rPr lang="en-US" b="1"/>
              <a:t> </a:t>
            </a:r>
            <a:r>
              <a:rPr lang="en-US"/>
              <a:t>− jellied gasoline that was dropped in canisters and exploded on impact, setting fire to large areas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hawk</a:t>
            </a:r>
            <a:r>
              <a:rPr lang="en-US" b="1"/>
              <a:t> </a:t>
            </a:r>
            <a:r>
              <a:rPr lang="en-US"/>
              <a:t>− a supporter of Johnson</a:t>
            </a:r>
            <a:r>
              <a:rPr lang="ja-JP" altLang="en-US"/>
              <a:t>’</a:t>
            </a:r>
            <a:r>
              <a:rPr lang="en-US" altLang="ja-JP"/>
              <a:t>s war policies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dove </a:t>
            </a:r>
            <a:r>
              <a:rPr lang="en-US"/>
              <a:t>− an opponent of Johnson</a:t>
            </a:r>
            <a:r>
              <a:rPr lang="ja-JP" altLang="en-US"/>
              <a:t>’</a:t>
            </a:r>
            <a:r>
              <a:rPr lang="en-US" altLang="ja-JP"/>
              <a:t>s war policies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6"/>
          <p:cNvSpPr txBox="1">
            <a:spLocks noChangeArrowheads="1"/>
          </p:cNvSpPr>
          <p:nvPr/>
        </p:nvSpPr>
        <p:spPr bwMode="auto">
          <a:xfrm>
            <a:off x="6096000" y="1447800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 1965, the Vietcong attacked and killed American troops at </a:t>
            </a:r>
            <a:r>
              <a:rPr lang="en-US" dirty="0" err="1"/>
              <a:t>Pleiku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In response, Johnson escalated air strikes against North Vietnam and increased the number of ground troops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1266" name="Picture 8" descr="3070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trailsofindochina.com/userfiles/image/destination/1328609224_Vietn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67000"/>
            <a:ext cx="2656661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>
            <a:spLocks noChangeArrowheads="1"/>
          </p:cNvSpPr>
          <p:nvPr/>
        </p:nvSpPr>
        <p:spPr bwMode="auto">
          <a:xfrm>
            <a:off x="1143000" y="2895600"/>
            <a:ext cx="73152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United States would use its superior war technology to win the conflict quickly.</a:t>
            </a:r>
          </a:p>
          <a:p>
            <a:endParaRPr lang="en-US" dirty="0"/>
          </a:p>
          <a:p>
            <a:r>
              <a:rPr lang="en-US" dirty="0"/>
              <a:t>Johnson</a:t>
            </a:r>
            <a:r>
              <a:rPr lang="ja-JP" altLang="en-US"/>
              <a:t>’</a:t>
            </a:r>
            <a:r>
              <a:rPr lang="en-US" altLang="ja-JP" dirty="0"/>
              <a:t>s advisers, including </a:t>
            </a:r>
            <a:r>
              <a:rPr lang="en-US" altLang="ja-JP" b="1" dirty="0">
                <a:solidFill>
                  <a:srgbClr val="FF0000"/>
                </a:solidFill>
              </a:rPr>
              <a:t>William Westmoreland,</a:t>
            </a:r>
            <a:r>
              <a:rPr lang="en-US" altLang="ja-JP" dirty="0"/>
              <a:t> the American commander in Vietnam, supported the increased military presence</a:t>
            </a:r>
            <a:r>
              <a:rPr lang="en-US" altLang="ja-JP" dirty="0" smtClean="0"/>
              <a:t>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125,000 troops</a:t>
            </a:r>
            <a:endParaRPr lang="en-US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90600" y="1828800"/>
            <a:ext cx="65913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5" name="Text Box 129"/>
          <p:cNvSpPr txBox="1">
            <a:spLocks noChangeArrowheads="1"/>
          </p:cNvSpPr>
          <p:nvPr/>
        </p:nvSpPr>
        <p:spPr bwMode="auto">
          <a:xfrm>
            <a:off x="1219200" y="1981200"/>
            <a:ext cx="6324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b="1"/>
              <a:t>This plan greatly increased American involvement in Vietnam.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23900" y="1752600"/>
            <a:ext cx="77343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North Vietnamese and Vietcong fighters proved a difficult enemy.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5867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dirty="0"/>
              <a:t>Ho Chi Minh</a:t>
            </a:r>
            <a:r>
              <a:rPr lang="ja-JP" altLang="en-US"/>
              <a:t>’</a:t>
            </a:r>
            <a:r>
              <a:rPr lang="en-US" altLang="ja-JP" dirty="0"/>
              <a:t>s military strategy was to </a:t>
            </a:r>
            <a:r>
              <a:rPr lang="en-US" altLang="ja-JP" dirty="0">
                <a:solidFill>
                  <a:srgbClr val="0033CC"/>
                </a:solidFill>
              </a:rPr>
              <a:t>fight only when victory was certain.</a:t>
            </a:r>
          </a:p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dirty="0"/>
              <a:t>He </a:t>
            </a:r>
            <a:r>
              <a:rPr lang="en-US" dirty="0" smtClean="0"/>
              <a:t>pressed </a:t>
            </a:r>
            <a:r>
              <a:rPr lang="en-US" dirty="0"/>
              <a:t>his troops to be like a tiger fighting an elephant—the tiger keeps moving and takes bites out of the elephant.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SUS_ch29_s2_VietcongTunnels"/>
          <p:cNvPicPr>
            <a:picLocks noChangeAspect="1" noChangeArrowheads="1"/>
          </p:cNvPicPr>
          <p:nvPr/>
        </p:nvPicPr>
        <p:blipFill>
          <a:blip r:embed="rId3" cstate="print"/>
          <a:srcRect t="23512"/>
          <a:stretch>
            <a:fillRect/>
          </a:stretch>
        </p:blipFill>
        <p:spPr bwMode="auto">
          <a:xfrm>
            <a:off x="304800" y="990600"/>
            <a:ext cx="88392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16"/>
          <p:cNvSpPr txBox="1">
            <a:spLocks noChangeArrowheads="1"/>
          </p:cNvSpPr>
          <p:nvPr/>
        </p:nvSpPr>
        <p:spPr bwMode="auto">
          <a:xfrm>
            <a:off x="838200" y="5334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Vietcong and North Vietnamese dug a complex series </a:t>
            </a:r>
            <a:br>
              <a:rPr lang="en-US" sz="2000"/>
            </a:br>
            <a:r>
              <a:rPr lang="en-US" sz="2000"/>
              <a:t>of tunnels, from which they mounted surprise attacks.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hsus_ch28_s2_VietC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5219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7"/>
          <p:cNvSpPr txBox="1">
            <a:spLocks noChangeArrowheads="1"/>
          </p:cNvSpPr>
          <p:nvPr/>
        </p:nvSpPr>
        <p:spPr bwMode="auto">
          <a:xfrm>
            <a:off x="685800" y="1401763"/>
            <a:ext cx="8229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Vietcong and North Vietnamese soldiers:</a:t>
            </a:r>
          </a:p>
        </p:txBody>
      </p:sp>
      <p:sp>
        <p:nvSpPr>
          <p:cNvPr id="19459" name="Text Box 19"/>
          <p:cNvSpPr txBox="1">
            <a:spLocks noChangeArrowheads="1"/>
          </p:cNvSpPr>
          <p:nvPr/>
        </p:nvSpPr>
        <p:spPr bwMode="auto">
          <a:xfrm>
            <a:off x="5029200" y="2209800"/>
            <a:ext cx="3733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/>
              <a:t>traveled quickly and quietly with little gear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/>
              <a:t>attacked suddenly and then faded into the jungle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/>
              <a:t>set booby traps around U.S. encampments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/>
              <a:t>were difficult to tell apart from friendly Vietnamese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827088" y="1143000"/>
            <a:ext cx="7554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Verdana" charset="0"/>
                <a:ea typeface="ＭＳ Ｐゴシック" charset="0"/>
                <a:cs typeface="Arial" charset="0"/>
              </a:rPr>
              <a:t>The United States used a variety of strategies against the Vietcong.</a:t>
            </a: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1219200" y="2286000"/>
            <a:ext cx="6858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5425" indent="-225425"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Six million tons of bombs were dropped on enemy positions.</a:t>
            </a:r>
          </a:p>
          <a:p>
            <a:pPr marL="225425" indent="-225425"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The herbicide Agent Orange was sprayed to defoliate the countryside. </a:t>
            </a:r>
            <a:r>
              <a:rPr lang="en-US" sz="20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Arial" charset="0"/>
              </a:rPr>
              <a:t>Napalm </a:t>
            </a:r>
            <a:r>
              <a:rPr lang="en-US" sz="2000" dirty="0">
                <a:latin typeface="Verdana" charset="0"/>
                <a:ea typeface="ＭＳ Ｐゴシック" charset="0"/>
                <a:cs typeface="Arial" charset="0"/>
              </a:rPr>
              <a:t>covered</a:t>
            </a:r>
            <a:r>
              <a:rPr lang="en-US" sz="20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large areas in flames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.</a:t>
            </a:r>
          </a:p>
          <a:p>
            <a:pPr marL="225425" indent="-225425"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  <a:hlinkClick r:id="rId2"/>
              </a:rPr>
              <a:t>http://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  <a:hlinkClick r:id="rId2"/>
              </a:rPr>
              <a:t>en.wikipedia.org/wiki/Agent_Orange</a:t>
            </a:r>
            <a:endParaRPr lang="en-US" sz="2000" dirty="0">
              <a:solidFill>
                <a:schemeClr val="tx2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marL="225425" indent="-225425"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Soldiers conducted search-and-destroy missions.</a:t>
            </a:r>
          </a:p>
          <a:p>
            <a:pPr marL="225425" indent="-225425">
              <a:lnSpc>
                <a:spcPct val="110000"/>
              </a:lnSpc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rPr>
              <a:t>Helicopters were used to ferry commandoes to and from remote locations for quick strikes.</a:t>
            </a:r>
            <a:endParaRPr lang="en-US" dirty="0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71684" name="Rectangle 1028"/>
          <p:cNvSpPr>
            <a:spLocks noChangeArrowheads="1"/>
          </p:cNvSpPr>
          <p:nvPr/>
        </p:nvSpPr>
        <p:spPr bwMode="auto">
          <a:xfrm>
            <a:off x="762000" y="5334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Verdana" charset="0"/>
                <a:ea typeface="ＭＳ Ｐゴシック" charset="0"/>
                <a:cs typeface="Arial" charset="0"/>
              </a:rPr>
              <a:t>Although American troops won numerous battles, they could not win this unconventional war outright.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940522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721" y="1524000"/>
            <a:ext cx="428907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412</Words>
  <Application>Microsoft Office PowerPoint</Application>
  <PresentationFormat>On-screen Show (4:3)</PresentationFormat>
  <Paragraphs>47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Escalation of the Vietnam War 22-2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School District Of Palm Beach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Escalation of the Vietnam War</dc:title>
  <dc:creator>1089875</dc:creator>
  <cp:lastModifiedBy>1089875</cp:lastModifiedBy>
  <cp:revision>24</cp:revision>
  <dcterms:created xsi:type="dcterms:W3CDTF">2013-04-01T14:41:53Z</dcterms:created>
  <dcterms:modified xsi:type="dcterms:W3CDTF">2013-04-10T19:14:31Z</dcterms:modified>
</cp:coreProperties>
</file>